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7" r:id="rId4"/>
    <p:sldId id="259" r:id="rId5"/>
    <p:sldId id="262" r:id="rId6"/>
    <p:sldId id="260" r:id="rId7"/>
    <p:sldId id="268" r:id="rId8"/>
    <p:sldId id="269" r:id="rId9"/>
    <p:sldId id="263" r:id="rId10"/>
    <p:sldId id="270" r:id="rId11"/>
    <p:sldId id="271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5" roundtripDataSignature="AMtx7mjz+ZDuiiTVoVpb6PZ1a5ZQgt5O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72799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2444d86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2444d86d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Toma you have to rearrange slides as per hierarchy. you can delete or add  slides.</a:t>
            </a:r>
            <a:endParaRPr/>
          </a:p>
        </p:txBody>
      </p:sp>
      <p:sp>
        <p:nvSpPr>
          <p:cNvPr id="87" name="Google Shape;87;g82444d86d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196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bfef8acee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bfef8acee_1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8bfef8acee_1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824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2444d86d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2444d86d6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82444d86d6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7039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bfef8acee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bfef8acee_2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8bfef8acee_2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76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2444d86d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2444d86d6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900" b="1" dirty="0"/>
              <a:t>Beneficiaries </a:t>
            </a:r>
            <a:r>
              <a:rPr lang="es-MX" sz="1900" b="1" dirty="0" err="1"/>
              <a:t>generate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900" b="1" dirty="0" err="1"/>
              <a:t>statistics</a:t>
            </a:r>
            <a:r>
              <a:rPr lang="es-MX" sz="1900" b="1" dirty="0"/>
              <a:t> </a:t>
            </a:r>
            <a:r>
              <a:rPr lang="es-MX" sz="1900" b="1" dirty="0" err="1"/>
              <a:t>themselves</a:t>
            </a:r>
            <a:r>
              <a:rPr lang="es-MX" sz="1900" b="1" dirty="0"/>
              <a:t> </a:t>
            </a:r>
            <a:r>
              <a:rPr lang="es-MX" sz="1900" b="1" dirty="0">
                <a:solidFill>
                  <a:srgbClr val="FF0000"/>
                </a:solidFill>
              </a:rPr>
              <a:t>(</a:t>
            </a:r>
            <a:r>
              <a:rPr lang="es-MX" sz="1900" b="1" dirty="0" err="1">
                <a:solidFill>
                  <a:srgbClr val="FF0000"/>
                </a:solidFill>
              </a:rPr>
              <a:t>participatory</a:t>
            </a:r>
            <a:r>
              <a:rPr lang="es-MX" sz="1900" b="1" dirty="0">
                <a:solidFill>
                  <a:srgbClr val="FF0000"/>
                </a:solidFill>
              </a:rPr>
              <a:t> </a:t>
            </a:r>
            <a:r>
              <a:rPr lang="es-MX" sz="1900" b="1" dirty="0" err="1">
                <a:solidFill>
                  <a:srgbClr val="FF0000"/>
                </a:solidFill>
              </a:rPr>
              <a:t>statistics</a:t>
            </a:r>
            <a:r>
              <a:rPr lang="es-MX" sz="1900" b="1" dirty="0">
                <a:solidFill>
                  <a:srgbClr val="FF0000"/>
                </a:solidFill>
              </a:rPr>
              <a:t>)</a:t>
            </a:r>
            <a:endParaRPr dirty="0"/>
          </a:p>
        </p:txBody>
      </p:sp>
      <p:sp>
        <p:nvSpPr>
          <p:cNvPr id="152" name="Google Shape;152;g82444d86d6_0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444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d67bf05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d67bf05e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Stakeholders: </a:t>
            </a:r>
            <a:r>
              <a:rPr lang="es-MX" sz="135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Who</a:t>
            </a:r>
            <a:r>
              <a:rPr lang="es-MX" sz="13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35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s-MX" sz="13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35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involved</a:t>
            </a:r>
            <a:r>
              <a:rPr lang="es-MX" sz="13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s-MX" sz="135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es-MX" sz="13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35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s-MX" sz="13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35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es-MX" sz="13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35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need</a:t>
            </a:r>
            <a:r>
              <a:rPr lang="es-MX" sz="13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s-MX" sz="135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stake</a:t>
            </a:r>
            <a:r>
              <a:rPr lang="es-MX" sz="13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?</a:t>
            </a:r>
            <a:endParaRPr sz="135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5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resources</a:t>
            </a:r>
            <a:r>
              <a:rPr lang="es-MX" sz="13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35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es-MX" sz="13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35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es-MX" sz="135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35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used</a:t>
            </a:r>
            <a:endParaRPr sz="135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8d67bf05e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5601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bfef8acee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bfef8acee_1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8bfef8acee_1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4351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bfef8acee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bfef8acee_1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8bfef8acee_1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0610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bfef8acee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bfef8acee_1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8bfef8acee_1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987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bfef8acee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bfef8acee_1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8bfef8acee_1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55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2444d86d6_0_0"/>
          <p:cNvSpPr txBox="1">
            <a:spLocks noGrp="1"/>
          </p:cNvSpPr>
          <p:nvPr>
            <p:ph type="title"/>
          </p:nvPr>
        </p:nvSpPr>
        <p:spPr>
          <a:xfrm>
            <a:off x="125675" y="0"/>
            <a:ext cx="12066325" cy="5457825"/>
          </a:xfrm>
          <a:prstGeom prst="rect">
            <a:avLst/>
          </a:prstGeom>
          <a:solidFill>
            <a:srgbClr val="00B0F0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ALTERNATIVE DATA COLLECTION IF FIELD VISITS ARE NOT </a:t>
            </a:r>
            <a:b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POSSIBLE IN TIMES OF COVID-19</a:t>
            </a:r>
            <a:endParaRPr lang="en-US" sz="6600" b="1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92" name="Google Shape;92;g82444d86d6_0_0"/>
          <p:cNvSpPr/>
          <p:nvPr/>
        </p:nvSpPr>
        <p:spPr>
          <a:xfrm>
            <a:off x="-36025" y="0"/>
            <a:ext cx="1617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25675" y="6115049"/>
            <a:ext cx="12066324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YAM </a:t>
            </a:r>
            <a:r>
              <a:rPr lang="en-US" b="1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NATH</a:t>
            </a:r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GIRI</a:t>
            </a:r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INDEPENDENT DEVELOPMENT PROFESSIONAL|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 &amp; E| Research| Livelihood| Education| Planning| Governance| </a:t>
            </a:r>
            <a:r>
              <a:rPr lang="en-US" dirty="0" err="1">
                <a:solidFill>
                  <a:srgbClr val="FF0000"/>
                </a:solidFill>
              </a:rPr>
              <a:t>SDG</a:t>
            </a:r>
            <a:r>
              <a:rPr lang="en-US" dirty="0">
                <a:solidFill>
                  <a:srgbClr val="FF0000"/>
                </a:solidFill>
              </a:rPr>
              <a:t> |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675" y="5457825"/>
            <a:ext cx="11904625" cy="657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5675" y="6638269"/>
            <a:ext cx="11918912" cy="2197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5676" y="0"/>
            <a:ext cx="11918912" cy="2428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92;g82444d86d6_0_0"/>
          <p:cNvSpPr/>
          <p:nvPr/>
        </p:nvSpPr>
        <p:spPr>
          <a:xfrm>
            <a:off x="12044588" y="-14288"/>
            <a:ext cx="161699" cy="6872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bfef8acee_1_32"/>
          <p:cNvSpPr/>
          <p:nvPr/>
        </p:nvSpPr>
        <p:spPr>
          <a:xfrm>
            <a:off x="-36025" y="0"/>
            <a:ext cx="1617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8bfef8acee_1_32"/>
          <p:cNvSpPr txBox="1">
            <a:spLocks noGrp="1"/>
          </p:cNvSpPr>
          <p:nvPr>
            <p:ph type="title" idx="4294967295"/>
          </p:nvPr>
        </p:nvSpPr>
        <p:spPr>
          <a:xfrm>
            <a:off x="125675" y="288883"/>
            <a:ext cx="7075225" cy="8684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 and Limitations</a:t>
            </a:r>
            <a:endParaRPr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675" y="1577076"/>
            <a:ext cx="11934825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Assumptions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local community members are available and willing to be trained as facilitators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evaluators will be willing to trust their data collection to novice data collection facilitators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still face limitations based on digital connectivity barriers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675" y="6418362"/>
            <a:ext cx="12066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Appreciation: The contribution Gabriela </a:t>
            </a:r>
            <a:r>
              <a:rPr lang="en-US" dirty="0" err="1"/>
              <a:t>Rentería</a:t>
            </a:r>
            <a:r>
              <a:rPr lang="en-US" dirty="0"/>
              <a:t>,  </a:t>
            </a:r>
            <a:r>
              <a:rPr lang="en-US" dirty="0" smtClean="0"/>
              <a:t>and </a:t>
            </a:r>
            <a:r>
              <a:rPr lang="en-US" dirty="0" err="1"/>
              <a:t>Toma</a:t>
            </a:r>
            <a:r>
              <a:rPr lang="en-US" dirty="0"/>
              <a:t> </a:t>
            </a:r>
            <a:r>
              <a:rPr lang="en-US" dirty="0" err="1" smtClean="0"/>
              <a:t>Kabysh-Rybalka</a:t>
            </a:r>
            <a:r>
              <a:rPr lang="en-US" dirty="0" smtClean="0"/>
              <a:t> on slide number 3,6 &amp; 7 </a:t>
            </a:r>
            <a:r>
              <a:rPr lang="en-US" dirty="0"/>
              <a:t>is </a:t>
            </a:r>
            <a:r>
              <a:rPr lang="en-US" dirty="0" smtClean="0"/>
              <a:t>highly appreciated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bfef8acee_1_32"/>
          <p:cNvSpPr/>
          <p:nvPr/>
        </p:nvSpPr>
        <p:spPr>
          <a:xfrm>
            <a:off x="-36025" y="0"/>
            <a:ext cx="1617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Free Smiley Face Clipart - Graph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88" y="1785937"/>
            <a:ext cx="28575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pali cartoonists illustrate the country's COVID-19 crisis · Global Vo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2" y="-214313"/>
            <a:ext cx="12172688" cy="72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35;g82444d86d6_0_52"/>
          <p:cNvSpPr/>
          <p:nvPr/>
        </p:nvSpPr>
        <p:spPr>
          <a:xfrm>
            <a:off x="19312" y="0"/>
            <a:ext cx="2987412" cy="6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4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endParaRPr sz="4400" dirty="0"/>
          </a:p>
        </p:txBody>
      </p:sp>
      <p:sp>
        <p:nvSpPr>
          <p:cNvPr id="6" name="Oval Callout 5"/>
          <p:cNvSpPr/>
          <p:nvPr/>
        </p:nvSpPr>
        <p:spPr>
          <a:xfrm>
            <a:off x="7248523" y="300000"/>
            <a:ext cx="4943477" cy="222884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MX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modern </a:t>
            </a:r>
            <a:r>
              <a:rPr lang="es-MX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may not be effective in every aspect "off-</a:t>
            </a:r>
            <a:r>
              <a:rPr lang="es-MX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es-MX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evaluations </a:t>
            </a:r>
          </a:p>
        </p:txBody>
      </p:sp>
    </p:spTree>
    <p:extLst>
      <p:ext uri="{BB962C8B-B14F-4D97-AF65-F5344CB8AC3E}">
        <p14:creationId xmlns:p14="http://schemas.microsoft.com/office/powerpoint/2010/main" val="41610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2444d86d6_0_52"/>
          <p:cNvSpPr/>
          <p:nvPr/>
        </p:nvSpPr>
        <p:spPr>
          <a:xfrm>
            <a:off x="-36025" y="0"/>
            <a:ext cx="1617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82444d86d6_0_52"/>
          <p:cNvSpPr/>
          <p:nvPr/>
        </p:nvSpPr>
        <p:spPr>
          <a:xfrm>
            <a:off x="125675" y="351050"/>
            <a:ext cx="2304074" cy="6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82444d86d6_0_52"/>
          <p:cNvSpPr txBox="1">
            <a:spLocks noGrp="1"/>
          </p:cNvSpPr>
          <p:nvPr>
            <p:ph type="title" idx="4294967295"/>
          </p:nvPr>
        </p:nvSpPr>
        <p:spPr>
          <a:xfrm>
            <a:off x="44825" y="228600"/>
            <a:ext cx="10891800" cy="9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endParaRPr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7" name="Google Shape;137;g82444d86d6_0_52"/>
          <p:cNvPicPr preferRelativeResize="0"/>
          <p:nvPr/>
        </p:nvPicPr>
        <p:blipFill rotWithShape="1">
          <a:blip r:embed="rId3">
            <a:alphaModFix/>
          </a:blip>
          <a:srcRect l="23329" r="17743" b="24528"/>
          <a:stretch/>
        </p:blipFill>
        <p:spPr>
          <a:xfrm>
            <a:off x="942502" y="1484194"/>
            <a:ext cx="969449" cy="796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82444d86d6_0_52"/>
          <p:cNvSpPr txBox="1"/>
          <p:nvPr/>
        </p:nvSpPr>
        <p:spPr>
          <a:xfrm>
            <a:off x="709126" y="2402381"/>
            <a:ext cx="2559263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Beneficiaries </a:t>
            </a:r>
            <a:r>
              <a:rPr lang="es-MX" sz="25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age</a:t>
            </a:r>
            <a:endParaRPr sz="25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*</a:t>
            </a:r>
            <a:r>
              <a:rPr lang="es-MX" sz="1900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Youth</a:t>
            </a:r>
            <a:endParaRPr sz="19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*</a:t>
            </a:r>
            <a:r>
              <a:rPr lang="es-MX" sz="1900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Middle</a:t>
            </a:r>
            <a:r>
              <a:rPr lang="es-MX" sz="19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s-MX" sz="1900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age</a:t>
            </a:r>
            <a:endParaRPr sz="19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*60+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39" name="Google Shape;139;g82444d86d6_0_52"/>
          <p:cNvPicPr preferRelativeResize="0"/>
          <p:nvPr/>
        </p:nvPicPr>
        <p:blipFill rotWithShape="1">
          <a:blip r:embed="rId4">
            <a:alphaModFix/>
          </a:blip>
          <a:srcRect b="13614"/>
          <a:stretch/>
        </p:blipFill>
        <p:spPr>
          <a:xfrm>
            <a:off x="4214568" y="1552981"/>
            <a:ext cx="1437353" cy="7966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82444d86d6_0_52"/>
          <p:cNvSpPr txBox="1"/>
          <p:nvPr/>
        </p:nvSpPr>
        <p:spPr>
          <a:xfrm>
            <a:off x="4195418" y="2471193"/>
            <a:ext cx="29295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Internet connection</a:t>
            </a:r>
            <a:endParaRPr sz="25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*</a:t>
            </a:r>
            <a:r>
              <a:rPr lang="es-MX" sz="1900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Available</a:t>
            </a:r>
            <a:endParaRPr sz="19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*Not </a:t>
            </a:r>
            <a:r>
              <a:rPr lang="es-MX" sz="1900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available</a:t>
            </a:r>
            <a:endParaRPr sz="19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41" name="Google Shape;141;g82444d86d6_0_52"/>
          <p:cNvPicPr preferRelativeResize="0"/>
          <p:nvPr/>
        </p:nvPicPr>
        <p:blipFill rotWithShape="1">
          <a:blip r:embed="rId5">
            <a:alphaModFix/>
          </a:blip>
          <a:srcRect l="18140" r="22519" b="23529"/>
          <a:stretch/>
        </p:blipFill>
        <p:spPr>
          <a:xfrm>
            <a:off x="4438526" y="4346937"/>
            <a:ext cx="969449" cy="80154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82444d86d6_0_52"/>
          <p:cNvSpPr txBox="1"/>
          <p:nvPr/>
        </p:nvSpPr>
        <p:spPr>
          <a:xfrm>
            <a:off x="4293476" y="5300312"/>
            <a:ext cx="29295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Project </a:t>
            </a:r>
            <a:r>
              <a:rPr lang="es-MX" sz="25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phase</a:t>
            </a:r>
            <a:r>
              <a:rPr lang="es-MX" sz="25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  <a:endParaRPr sz="25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*Pre-</a:t>
            </a:r>
            <a:r>
              <a:rPr lang="es-MX" sz="1900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start</a:t>
            </a:r>
            <a:endParaRPr sz="19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*</a:t>
            </a:r>
            <a:r>
              <a:rPr lang="es-MX" sz="1900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Mid-term</a:t>
            </a:r>
            <a:endParaRPr sz="19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*</a:t>
            </a:r>
            <a:r>
              <a:rPr lang="es-MX" sz="1900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End</a:t>
            </a:r>
            <a:endParaRPr sz="19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43" name="Google Shape;143;g82444d86d6_0_52"/>
          <p:cNvPicPr preferRelativeResize="0"/>
          <p:nvPr/>
        </p:nvPicPr>
        <p:blipFill rotWithShape="1">
          <a:blip r:embed="rId6">
            <a:alphaModFix/>
          </a:blip>
          <a:srcRect l="21608" r="16190" b="15182"/>
          <a:stretch/>
        </p:blipFill>
        <p:spPr>
          <a:xfrm>
            <a:off x="845871" y="4162365"/>
            <a:ext cx="969449" cy="84814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82444d86d6_0_52"/>
          <p:cNvSpPr txBox="1"/>
          <p:nvPr/>
        </p:nvSpPr>
        <p:spPr>
          <a:xfrm>
            <a:off x="845871" y="5162940"/>
            <a:ext cx="26485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On-site</a:t>
            </a:r>
            <a:r>
              <a:rPr lang="es-MX" sz="25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visits </a:t>
            </a:r>
            <a:r>
              <a:rPr lang="es-MX" sz="25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for</a:t>
            </a:r>
            <a:r>
              <a:rPr lang="es-MX" sz="25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s-MX" sz="25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locals</a:t>
            </a:r>
            <a:r>
              <a:rPr lang="es-MX" sz="25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  <a:endParaRPr sz="25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*Possible</a:t>
            </a:r>
            <a:endParaRPr sz="19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*Not possible</a:t>
            </a:r>
            <a:endParaRPr sz="19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45" name="Google Shape;145;g82444d86d6_0_52"/>
          <p:cNvSpPr txBox="1"/>
          <p:nvPr/>
        </p:nvSpPr>
        <p:spPr>
          <a:xfrm>
            <a:off x="8007125" y="2402381"/>
            <a:ext cx="29295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Phone connection</a:t>
            </a:r>
            <a:endParaRPr sz="25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*</a:t>
            </a:r>
            <a:r>
              <a:rPr lang="es-MX" sz="1900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Available</a:t>
            </a:r>
            <a:endParaRPr sz="19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*Not </a:t>
            </a:r>
            <a:r>
              <a:rPr lang="es-MX" sz="1900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available</a:t>
            </a:r>
            <a:endParaRPr sz="19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46" name="Google Shape;146;g82444d86d6_0_52"/>
          <p:cNvPicPr preferRelativeResize="0"/>
          <p:nvPr/>
        </p:nvPicPr>
        <p:blipFill rotWithShape="1">
          <a:blip r:embed="rId7">
            <a:alphaModFix/>
          </a:blip>
          <a:srcRect l="22404" r="20396" b="20817"/>
          <a:stretch/>
        </p:blipFill>
        <p:spPr>
          <a:xfrm>
            <a:off x="8218175" y="1362581"/>
            <a:ext cx="1085350" cy="9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82444d86d6_0_52"/>
          <p:cNvPicPr preferRelativeResize="0"/>
          <p:nvPr/>
        </p:nvPicPr>
        <p:blipFill rotWithShape="1">
          <a:blip r:embed="rId8">
            <a:alphaModFix/>
          </a:blip>
          <a:srcRect l="20823" r="14847" b="15182"/>
          <a:stretch/>
        </p:blipFill>
        <p:spPr>
          <a:xfrm>
            <a:off x="8368020" y="4230387"/>
            <a:ext cx="1085350" cy="91809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82444d86d6_0_52"/>
          <p:cNvSpPr txBox="1"/>
          <p:nvPr/>
        </p:nvSpPr>
        <p:spPr>
          <a:xfrm>
            <a:off x="8156969" y="5300312"/>
            <a:ext cx="3127713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Emergency</a:t>
            </a:r>
            <a:r>
              <a:rPr lang="es-MX" sz="25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s-MX" sz="25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situation</a:t>
            </a:r>
            <a:endParaRPr sz="25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*Yes</a:t>
            </a:r>
            <a:endParaRPr sz="19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*No</a:t>
            </a:r>
            <a:endParaRPr sz="19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8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bfef8acee_2_20"/>
          <p:cNvSpPr txBox="1"/>
          <p:nvPr/>
        </p:nvSpPr>
        <p:spPr>
          <a:xfrm>
            <a:off x="838200" y="1915350"/>
            <a:ext cx="10515600" cy="30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7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Use of modern technology and innovative ideas in data collection bring accurate, credible and reliable evaluation without physical presence of evaluators</a:t>
            </a:r>
            <a:endParaRPr sz="2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8bfef8acee_2_20"/>
          <p:cNvSpPr/>
          <p:nvPr/>
        </p:nvSpPr>
        <p:spPr>
          <a:xfrm>
            <a:off x="-36025" y="0"/>
            <a:ext cx="1617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8bfef8acee_2_20"/>
          <p:cNvSpPr/>
          <p:nvPr/>
        </p:nvSpPr>
        <p:spPr>
          <a:xfrm>
            <a:off x="125675" y="365125"/>
            <a:ext cx="4422000" cy="6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8bfef8acee_2_20"/>
          <p:cNvSpPr txBox="1">
            <a:spLocks noGrp="1"/>
          </p:cNvSpPr>
          <p:nvPr>
            <p:ph type="title" idx="4294967295"/>
          </p:nvPr>
        </p:nvSpPr>
        <p:spPr>
          <a:xfrm>
            <a:off x="134462" y="2275"/>
            <a:ext cx="442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es-MX" b="1" dirty="0">
                <a:solidFill>
                  <a:srgbClr val="FFFFFF"/>
                </a:solidFill>
              </a:rPr>
              <a:t> of Change</a:t>
            </a:r>
            <a:endParaRPr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2444d86d6_0_79"/>
          <p:cNvSpPr/>
          <p:nvPr/>
        </p:nvSpPr>
        <p:spPr>
          <a:xfrm>
            <a:off x="-36025" y="0"/>
            <a:ext cx="1617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82444d86d6_0_79"/>
          <p:cNvSpPr txBox="1"/>
          <p:nvPr/>
        </p:nvSpPr>
        <p:spPr>
          <a:xfrm>
            <a:off x="1262850" y="3116650"/>
            <a:ext cx="29376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Participatory </a:t>
            </a:r>
            <a:r>
              <a:rPr lang="es-MX" sz="19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Statistics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Uses of local resources </a:t>
            </a:r>
            <a:endParaRPr sz="19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Case Studies</a:t>
            </a:r>
            <a:endParaRPr sz="19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Stories from N</a:t>
            </a:r>
            <a:r>
              <a:rPr lang="es-MX" sz="19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ewspaper</a:t>
            </a:r>
            <a:endParaRPr sz="19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Journal A</a:t>
            </a:r>
            <a:r>
              <a:rPr lang="es-MX" sz="19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rticles</a:t>
            </a:r>
            <a:endParaRPr sz="19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57" name="Google Shape;157;g82444d86d6_0_79"/>
          <p:cNvPicPr preferRelativeResize="0"/>
          <p:nvPr/>
        </p:nvPicPr>
        <p:blipFill rotWithShape="1">
          <a:blip r:embed="rId3">
            <a:alphaModFix/>
          </a:blip>
          <a:srcRect b="13614"/>
          <a:stretch/>
        </p:blipFill>
        <p:spPr>
          <a:xfrm>
            <a:off x="4578275" y="2198450"/>
            <a:ext cx="1437353" cy="79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82444d86d6_0_79"/>
          <p:cNvPicPr preferRelativeResize="0"/>
          <p:nvPr/>
        </p:nvPicPr>
        <p:blipFill rotWithShape="1">
          <a:blip r:embed="rId4">
            <a:alphaModFix/>
          </a:blip>
          <a:srcRect l="22404" r="20396" b="20817"/>
          <a:stretch/>
        </p:blipFill>
        <p:spPr>
          <a:xfrm>
            <a:off x="8681150" y="2114750"/>
            <a:ext cx="1085350" cy="9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82444d86d6_0_79"/>
          <p:cNvSpPr txBox="1"/>
          <p:nvPr/>
        </p:nvSpPr>
        <p:spPr>
          <a:xfrm>
            <a:off x="8352500" y="3137463"/>
            <a:ext cx="24324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Phone surveys </a:t>
            </a:r>
            <a:r>
              <a:rPr lang="es-MX" sz="19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(Voice </a:t>
            </a:r>
            <a:r>
              <a:rPr lang="es-MX" sz="1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</a:t>
            </a:r>
            <a:r>
              <a:rPr lang="es-MX" sz="19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enu</a:t>
            </a:r>
            <a:r>
              <a:rPr lang="es-MX" sz="1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SMS)</a:t>
            </a:r>
            <a:endParaRPr sz="19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0" name="Google Shape;160;g82444d86d6_0_79"/>
          <p:cNvSpPr txBox="1">
            <a:spLocks noGrp="1"/>
          </p:cNvSpPr>
          <p:nvPr>
            <p:ph type="title" idx="4294967295"/>
          </p:nvPr>
        </p:nvSpPr>
        <p:spPr>
          <a:xfrm>
            <a:off x="125675" y="236666"/>
            <a:ext cx="9640825" cy="7777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Tools For Off-</a:t>
            </a:r>
            <a:r>
              <a:rPr lang="es-MX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es-MX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Evaluation</a:t>
            </a:r>
            <a:endParaRPr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1" name="Google Shape;161;g82444d86d6_0_79"/>
          <p:cNvPicPr preferRelativeResize="0"/>
          <p:nvPr/>
        </p:nvPicPr>
        <p:blipFill rotWithShape="1">
          <a:blip r:embed="rId5">
            <a:alphaModFix/>
          </a:blip>
          <a:srcRect l="18844" r="16904" b="16114"/>
          <a:stretch/>
        </p:blipFill>
        <p:spPr>
          <a:xfrm>
            <a:off x="1550075" y="2190688"/>
            <a:ext cx="969449" cy="81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82444d86d6_0_79"/>
          <p:cNvSpPr txBox="1"/>
          <p:nvPr/>
        </p:nvSpPr>
        <p:spPr>
          <a:xfrm>
            <a:off x="4578275" y="3172850"/>
            <a:ext cx="3115500" cy="796612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Online S</a:t>
            </a:r>
            <a:r>
              <a:rPr lang="es-MX" sz="19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urveys</a:t>
            </a:r>
            <a:endParaRPr sz="19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9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Micro N</a:t>
            </a:r>
            <a:r>
              <a:rPr lang="es-MX" sz="19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arratives</a:t>
            </a:r>
            <a:endParaRPr sz="19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63" name="Google Shape;163;g82444d86d6_0_79"/>
          <p:cNvPicPr preferRelativeResize="0"/>
          <p:nvPr/>
        </p:nvPicPr>
        <p:blipFill rotWithShape="1">
          <a:blip r:embed="rId6">
            <a:alphaModFix/>
          </a:blip>
          <a:srcRect b="10833"/>
          <a:stretch/>
        </p:blipFill>
        <p:spPr>
          <a:xfrm>
            <a:off x="7265677" y="3172862"/>
            <a:ext cx="829626" cy="79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d67bf05e1_0_0"/>
          <p:cNvSpPr txBox="1"/>
          <p:nvPr/>
        </p:nvSpPr>
        <p:spPr>
          <a:xfrm>
            <a:off x="7043074" y="4209164"/>
            <a:ext cx="4729825" cy="192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Resources</a:t>
            </a:r>
            <a:r>
              <a:rPr lang="es-MX" sz="240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  <a:r>
              <a:rPr lang="es-MX" sz="24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s-MX" sz="2000" b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Evaluators</a:t>
            </a:r>
            <a:r>
              <a:rPr lang="es-MX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Beneficiaries, Project staffs, Internet, Telephone, Project Documents, Newspaper  etc.</a:t>
            </a:r>
            <a:endParaRPr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6" name="Google Shape;126;g8d67bf05e1_0_0"/>
          <p:cNvSpPr/>
          <p:nvPr/>
        </p:nvSpPr>
        <p:spPr>
          <a:xfrm>
            <a:off x="-36025" y="0"/>
            <a:ext cx="1617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8d67bf05e1_0_0"/>
          <p:cNvSpPr/>
          <p:nvPr/>
        </p:nvSpPr>
        <p:spPr>
          <a:xfrm>
            <a:off x="125675" y="256438"/>
            <a:ext cx="6917400" cy="6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Stakeholders and </a:t>
            </a:r>
            <a:r>
              <a:rPr lang="es-MX" sz="44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Resources</a:t>
            </a:r>
            <a:endParaRPr sz="4400" b="1" dirty="0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4098" name="Picture 2" descr="Speech clip art free clipart images 2 - ClipartBa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5" y="856438"/>
            <a:ext cx="34671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8950" y="4558582"/>
            <a:ext cx="33639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u="sng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Stakeholders:</a:t>
            </a:r>
            <a:r>
              <a:rPr lang="en-US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Evaluators</a:t>
            </a:r>
            <a:r>
              <a:rPr lang="en-US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Beneficiaries, Project Staffs, Government Line Agencies</a:t>
            </a:r>
          </a:p>
        </p:txBody>
      </p:sp>
      <p:pic>
        <p:nvPicPr>
          <p:cNvPr id="4100" name="Picture 4" descr="25 Sketch Resources for WordPress Theme and Plugin Designers | Elegant  Themes 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591" y="2043538"/>
            <a:ext cx="3960547" cy="181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bfef8acee_1_32"/>
          <p:cNvSpPr/>
          <p:nvPr/>
        </p:nvSpPr>
        <p:spPr>
          <a:xfrm>
            <a:off x="-36025" y="0"/>
            <a:ext cx="1617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8bfef8acee_1_32"/>
          <p:cNvSpPr txBox="1">
            <a:spLocks noGrp="1"/>
          </p:cNvSpPr>
          <p:nvPr>
            <p:ph type="title" idx="4294967295"/>
          </p:nvPr>
        </p:nvSpPr>
        <p:spPr>
          <a:xfrm>
            <a:off x="1" y="285750"/>
            <a:ext cx="4700588" cy="857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 How it Works?</a:t>
            </a:r>
            <a:endParaRPr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urvey Sketch Images, Stock Photos &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59" y="1143000"/>
            <a:ext cx="1617604" cy="15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cussion Round Table Stock Illustrations – 1,653 Discussion Round Table  Stock Illustrations, Vectors &amp; Clipart - Dreams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641" y="4344485"/>
            <a:ext cx="2565542" cy="12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8 Analysis Through Triangulation and Synthesis to Interpret Data in a Mixed  Methods Evaluation | Evaluation Design for Complex Global Initiatives:  Workshop Summary | The National Academies P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653" y="4245593"/>
            <a:ext cx="1517186" cy="130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og 124- Training needs assessment for enhancing the impact of farmer  trainings | | Welcome to AE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63" y="1422442"/>
            <a:ext cx="2061484" cy="13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computing sketch stock vector. Illustration of send - 2468979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4353820"/>
            <a:ext cx="1195507" cy="127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best free Reviewed drawing images. Download from 15 free drawings of  Reviewed at GetDrawing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1" y="1364006"/>
            <a:ext cx="1785938" cy="13394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217615" y="2640462"/>
            <a:ext cx="247465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Identifies an evaluation or study approach/design to be undertaken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3275" y="2703460"/>
            <a:ext cx="2214564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Developed </a:t>
            </a:r>
            <a:r>
              <a:rPr lang="en-US" sz="1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checklist/questionnaire </a:t>
            </a:r>
            <a:endParaRPr lang="en-US" sz="16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0362" y="2926422"/>
            <a:ext cx="227072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Find out capacity of beneficiaries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0518" y="5550759"/>
            <a:ext cx="287178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Circulate checklists/questionnaire</a:t>
            </a:r>
          </a:p>
          <a:p>
            <a:pPr algn="ctr">
              <a:lnSpc>
                <a:spcPct val="115000"/>
              </a:lnSpc>
            </a:pPr>
            <a:r>
              <a:rPr lang="en-US" sz="1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Beneficiaries sit together and fill up checklist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7441" y="5900294"/>
            <a:ext cx="1805302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Send to evaluators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2209" y="5577286"/>
            <a:ext cx="358523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Triangulated this with micro-narrative, case studies which were previously developed, journal articles, project documents, news articles</a:t>
            </a:r>
          </a:p>
        </p:txBody>
      </p:sp>
      <p:sp>
        <p:nvSpPr>
          <p:cNvPr id="9" name="Curved Left Arrow 8"/>
          <p:cNvSpPr/>
          <p:nvPr/>
        </p:nvSpPr>
        <p:spPr>
          <a:xfrm rot="18574143">
            <a:off x="9651205" y="1387952"/>
            <a:ext cx="1339002" cy="271158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If project/</a:t>
            </a:r>
            <a:r>
              <a:rPr lang="en-US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already capacitated them</a:t>
            </a:r>
          </a:p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1038" name="Picture 14" descr="Draw clipart healthy child, Picture #951330 draw clipart healthy chil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41" y="4125658"/>
            <a:ext cx="1350411" cy="137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7615" y="5900294"/>
            <a:ext cx="291459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When confident on credibility of data move to prepare report</a:t>
            </a:r>
          </a:p>
        </p:txBody>
      </p:sp>
    </p:spTree>
    <p:extLst>
      <p:ext uri="{BB962C8B-B14F-4D97-AF65-F5344CB8AC3E}">
        <p14:creationId xmlns:p14="http://schemas.microsoft.com/office/powerpoint/2010/main" val="16056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bfef8acee_1_32"/>
          <p:cNvSpPr/>
          <p:nvPr/>
        </p:nvSpPr>
        <p:spPr>
          <a:xfrm>
            <a:off x="-36025" y="0"/>
            <a:ext cx="1617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8bfef8acee_1_32"/>
          <p:cNvSpPr txBox="1">
            <a:spLocks noGrp="1"/>
          </p:cNvSpPr>
          <p:nvPr>
            <p:ph type="title" idx="4294967295"/>
          </p:nvPr>
        </p:nvSpPr>
        <p:spPr>
          <a:xfrm>
            <a:off x="125675" y="214313"/>
            <a:ext cx="4846375" cy="8286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 How it Works?</a:t>
            </a:r>
            <a:endParaRPr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675" y="1371879"/>
            <a:ext cx="1104715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Not Possible Move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alternative way of data collection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Job interview - vector modern simple one line design composition with  recruiter and candidate. Continuous Line Drawing of Two women are talking  at the table. - Buy this stock vector and expl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516" y="4651631"/>
            <a:ext cx="2178921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48103" y="4236555"/>
            <a:ext cx="2109833" cy="1735620"/>
            <a:chOff x="7415213" y="2006109"/>
            <a:chExt cx="3328987" cy="2465879"/>
          </a:xfrm>
        </p:grpSpPr>
        <p:pic>
          <p:nvPicPr>
            <p:cNvPr id="2052" name="Picture 4" descr="media player online training video webinar concept business people sitting  on laptop videoblogs on white background sketch doodle Stock Vector Image &amp;  Art - Alam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824" y="2006109"/>
              <a:ext cx="3260231" cy="2435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415213" y="4200525"/>
              <a:ext cx="3328987" cy="2714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4" name="Picture 6" descr="3 Industries that Benefit from Mobile Data Collection Software | Tech  Fun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505" y="1985331"/>
            <a:ext cx="177341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How to Hire Artists (with Pictures)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Human Resources in the On-Demand Econom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55" y="2028070"/>
            <a:ext cx="1915514" cy="14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498410" y="6252999"/>
            <a:ext cx="20030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</a:p>
        </p:txBody>
      </p:sp>
      <p:pic>
        <p:nvPicPr>
          <p:cNvPr id="7" name="Picture 2" descr="Research Approach Image Images, Stock Photos &amp; Vectors | Shutterst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7" y="1990410"/>
            <a:ext cx="2459038" cy="177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0375" y="3682684"/>
            <a:ext cx="2606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study/evaluation approach/design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5824" y="3682684"/>
            <a:ext cx="2363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Hire a professional local enumerator/ facilitators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57245" y="3682684"/>
            <a:ext cx="2145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digital offline data collection tools</a:t>
            </a:r>
          </a:p>
        </p:txBody>
      </p:sp>
      <p:pic>
        <p:nvPicPr>
          <p:cNvPr id="12" name="Picture 6" descr="Pile of books illustration, Drawing Book Sketch, book transparent  background PNG clipart | Hi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769" y="1977215"/>
            <a:ext cx="1702611" cy="170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715499" y="3665607"/>
            <a:ext cx="2185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training module/resource and materials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8072" y="6125149"/>
            <a:ext cx="2233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training offline/online/indirect</a:t>
            </a:r>
          </a:p>
        </p:txBody>
      </p:sp>
      <p:pic>
        <p:nvPicPr>
          <p:cNvPr id="2056" name="Picture 8" descr="Black grunge check mark. stock vector. Illustration of black - 822760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31" y="4470270"/>
            <a:ext cx="2058358" cy="171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361790" y="6181253"/>
            <a:ext cx="4857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Tested by the evaluator, either through the platform or via phone/video conference</a:t>
            </a:r>
          </a:p>
        </p:txBody>
      </p:sp>
    </p:spTree>
    <p:extLst>
      <p:ext uri="{BB962C8B-B14F-4D97-AF65-F5344CB8AC3E}">
        <p14:creationId xmlns:p14="http://schemas.microsoft.com/office/powerpoint/2010/main" val="25153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bfef8acee_1_32"/>
          <p:cNvSpPr/>
          <p:nvPr/>
        </p:nvSpPr>
        <p:spPr>
          <a:xfrm>
            <a:off x="-36025" y="0"/>
            <a:ext cx="1617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g8bfef8acee_1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6225" y="926738"/>
            <a:ext cx="4019550" cy="4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8bfef8acee_1_32"/>
          <p:cNvSpPr/>
          <p:nvPr/>
        </p:nvSpPr>
        <p:spPr>
          <a:xfrm>
            <a:off x="125675" y="326738"/>
            <a:ext cx="2203188" cy="6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8bfef8acee_1_32"/>
          <p:cNvSpPr txBox="1">
            <a:spLocks noGrp="1"/>
          </p:cNvSpPr>
          <p:nvPr>
            <p:ph type="title" idx="4294967295"/>
          </p:nvPr>
        </p:nvSpPr>
        <p:spPr>
          <a:xfrm>
            <a:off x="125675" y="2225"/>
            <a:ext cx="281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557000" y="1598374"/>
            <a:ext cx="3277949" cy="33414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Impulse Local Skill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Training of a group of data collectors (Under normal circumstances) and during extraordinary time special training can be done remotely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Sustainable capacity building useful in the long term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Trust of people to provide information to locals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Also building up local capacities to collect participatory statistics</a:t>
            </a:r>
          </a:p>
        </p:txBody>
      </p:sp>
      <p:sp>
        <p:nvSpPr>
          <p:cNvPr id="10" name="Text Box 2"/>
          <p:cNvSpPr txBox="1"/>
          <p:nvPr/>
        </p:nvSpPr>
        <p:spPr>
          <a:xfrm>
            <a:off x="8357050" y="1327925"/>
            <a:ext cx="3515863" cy="36118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Improved Administrative Records</a:t>
            </a:r>
            <a:endParaRPr lang="en-US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Systematize administrative records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Use information already being collected and could assess who is reachable and who is not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Administrative record including initial assessment of resiliency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Elements to include administrative records: Social cohesion, support networks, access to different technologies.</a:t>
            </a:r>
          </a:p>
        </p:txBody>
      </p:sp>
      <p:sp>
        <p:nvSpPr>
          <p:cNvPr id="11" name="Text Box 3"/>
          <p:cNvSpPr txBox="1"/>
          <p:nvPr/>
        </p:nvSpPr>
        <p:spPr>
          <a:xfrm>
            <a:off x="3834949" y="5098688"/>
            <a:ext cx="4522101" cy="154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Coordinated </a:t>
            </a:r>
            <a:r>
              <a:rPr lang="en-US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List </a:t>
            </a:r>
            <a:r>
              <a:rPr lang="en-US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 </a:t>
            </a:r>
            <a:r>
              <a:rPr lang="en-US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Beneficiaries</a:t>
            </a:r>
            <a:endParaRPr lang="en-US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Coordination among ministries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Social programs could target people with similar characteristics, with different interventions. Useful to construct </a:t>
            </a:r>
            <a:r>
              <a:rPr lang="en-US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contrafactual</a:t>
            </a:r>
            <a:r>
              <a:rPr lang="en-US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groups 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Integrated with administrative data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535</Words>
  <Application>Microsoft Office PowerPoint</Application>
  <PresentationFormat>Widescreen</PresentationFormat>
  <Paragraphs>100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Bernard MT Condensed</vt:lpstr>
      <vt:lpstr>Calibri</vt:lpstr>
      <vt:lpstr>Times New Roman</vt:lpstr>
      <vt:lpstr>Wingdings</vt:lpstr>
      <vt:lpstr>Tema de Office</vt:lpstr>
      <vt:lpstr>ALTERNATIVE DATA COLLECTION IF FIELD VISITS ARE NOT  POSSIBLE IN TIMES OF COVID-19</vt:lpstr>
      <vt:lpstr>PowerPoint Presentation</vt:lpstr>
      <vt:lpstr>Context</vt:lpstr>
      <vt:lpstr>Theory of Change</vt:lpstr>
      <vt:lpstr>Possible Tools For Off-Site Evaluation</vt:lpstr>
      <vt:lpstr>PowerPoint Presentation</vt:lpstr>
      <vt:lpstr>PS How it Works?</vt:lpstr>
      <vt:lpstr>PS How it Works?</vt:lpstr>
      <vt:lpstr>Model</vt:lpstr>
      <vt:lpstr>Assumption and Limitations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 2. Alternative data collection if field visits are not possible in times of Covid-19</dc:title>
  <dc:creator>gaby rf</dc:creator>
  <cp:lastModifiedBy>Windows User</cp:lastModifiedBy>
  <cp:revision>42</cp:revision>
  <dcterms:created xsi:type="dcterms:W3CDTF">2020-07-11T06:29:48Z</dcterms:created>
  <dcterms:modified xsi:type="dcterms:W3CDTF">2020-09-03T15:17:29Z</dcterms:modified>
</cp:coreProperties>
</file>